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65" r:id="rId3"/>
    <p:sldId id="375" r:id="rId4"/>
    <p:sldId id="366" r:id="rId5"/>
    <p:sldId id="367" r:id="rId6"/>
    <p:sldId id="368" r:id="rId7"/>
    <p:sldId id="370" r:id="rId8"/>
    <p:sldId id="371" r:id="rId9"/>
    <p:sldId id="372" r:id="rId10"/>
    <p:sldId id="373" r:id="rId11"/>
    <p:sldId id="374" r:id="rId12"/>
    <p:sldId id="3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99FF"/>
    <a:srgbClr val="66CCFF"/>
    <a:srgbClr val="EFF8FF"/>
    <a:srgbClr val="003366"/>
    <a:srgbClr val="0099FF"/>
    <a:srgbClr val="FF9999"/>
    <a:srgbClr val="FFFFFF"/>
    <a:srgbClr val="1F1F1F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05" autoAdjust="0"/>
    <p:restoredTop sz="96370" autoAdjust="0"/>
  </p:normalViewPr>
  <p:slideViewPr>
    <p:cSldViewPr>
      <p:cViewPr varScale="1">
        <p:scale>
          <a:sx n="114" d="100"/>
          <a:sy n="114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Rechthoek 8"/>
          <p:cNvSpPr/>
          <p:nvPr userDrawn="1"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/>
              <a:t>https://upload.wikimedia.org/wikipedia/commons/7/7e/Moroccan_F-5_jet.jpg</a:t>
            </a:r>
          </a:p>
        </p:txBody>
      </p:sp>
      <p:pic>
        <p:nvPicPr>
          <p:cNvPr id="10" name="Afbeelding 9"/>
          <p:cNvPicPr>
            <a:picLocks noChangeAspect="1"/>
          </p:cNvPicPr>
          <p:nvPr userDrawn="1"/>
        </p:nvPicPr>
        <p:blipFill rotWithShape="1">
          <a:blip r:embed="rId2"/>
          <a:srcRect t="41535" b="27954"/>
          <a:stretch/>
        </p:blipFill>
        <p:spPr>
          <a:xfrm>
            <a:off x="0" y="3882044"/>
            <a:ext cx="12192000" cy="29759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1" dirty="0">
                <a:solidFill>
                  <a:schemeClr val="tx1"/>
                </a:solidFill>
                <a:effectLst>
                  <a:glow rad="63500">
                    <a:schemeClr val="bg1">
                      <a:alpha val="62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rgbClr val="1299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>
              <a:defRPr lang="en-US" sz="5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Rechthoek 3"/>
          <p:cNvSpPr/>
          <p:nvPr userDrawn="1"/>
        </p:nvSpPr>
        <p:spPr>
          <a:xfrm>
            <a:off x="0" y="1988984"/>
            <a:ext cx="12192000" cy="90001"/>
          </a:xfrm>
          <a:prstGeom prst="rect">
            <a:avLst/>
          </a:prstGeom>
          <a:ln w="1905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 sz="1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dirty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4000" b="1" kern="1200" cap="all" baseline="0" dirty="0">
          <a:solidFill>
            <a:schemeClr val="tx1"/>
          </a:solidFill>
          <a:effectLst>
            <a:glow rad="63500">
              <a:schemeClr val="bg1">
                <a:alpha val="62000"/>
              </a:schemeClr>
            </a:glow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dirty="0" err="1">
                <a:solidFill>
                  <a:schemeClr val="accent1"/>
                </a:solidFill>
              </a:rPr>
              <a:t>patrolling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7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3" name="Rechthoek 2"/>
          <p:cNvSpPr/>
          <p:nvPr/>
        </p:nvSpPr>
        <p:spPr>
          <a:xfrm>
            <a:off x="5105990" y="4779015"/>
            <a:ext cx="2520028" cy="153001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rgbClr val="FFFFFF"/>
              </a:gs>
              <a:gs pos="34000">
                <a:schemeClr val="tx1">
                  <a:alpha val="3500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 w="19050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nl-BE" sz="2000" b="1" dirty="0">
              <a:solidFill>
                <a:schemeClr val="accen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 is </a:t>
            </a:r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engaged</a:t>
            </a:r>
            <a:r>
              <a:rPr lang="nl-BE" dirty="0"/>
              <a:t>, </a:t>
            </a:r>
            <a:r>
              <a:rPr lang="nl-BE" dirty="0" err="1"/>
              <a:t>merely</a:t>
            </a:r>
            <a:r>
              <a:rPr lang="nl-BE" dirty="0"/>
              <a:t> a </a:t>
            </a:r>
            <a:r>
              <a:rPr lang="nl-BE" dirty="0" err="1"/>
              <a:t>detection</a:t>
            </a:r>
            <a:r>
              <a:rPr lang="nl-BE" dirty="0"/>
              <a:t> </a:t>
            </a:r>
            <a:r>
              <a:rPr lang="nl-BE" dirty="0" err="1"/>
              <a:t>will</a:t>
            </a:r>
            <a:r>
              <a:rPr lang="nl-BE" dirty="0"/>
              <a:t> happen.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9616553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6456004" y="5856932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4924759">
            <a:off x="6636005" y="5218532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Tekstvak 28"/>
          <p:cNvSpPr txBox="1"/>
          <p:nvPr/>
        </p:nvSpPr>
        <p:spPr>
          <a:xfrm flipH="1">
            <a:off x="605938" y="2528990"/>
            <a:ext cx="2070023" cy="1260013"/>
          </a:xfrm>
          <a:prstGeom prst="borderCallout1">
            <a:avLst>
              <a:gd name="adj1" fmla="val 18750"/>
              <a:gd name="adj2" fmla="val -8333"/>
              <a:gd name="adj3" fmla="val 219696"/>
              <a:gd name="adj4" fmla="val -139960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not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reacting</a:t>
            </a:r>
            <a:r>
              <a:rPr lang="nl-BE" b="0" dirty="0">
                <a:solidFill>
                  <a:schemeClr val="tx1"/>
                </a:solidFill>
              </a:rPr>
              <a:t>, 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either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tailor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 event,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or </a:t>
            </a:r>
            <a:r>
              <a:rPr lang="nl-BE" b="0" dirty="0" err="1">
                <a:solidFill>
                  <a:schemeClr val="tx1"/>
                </a:solidFill>
              </a:rPr>
              <a:t>use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AI_ class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model </a:t>
            </a:r>
            <a:r>
              <a:rPr lang="nl-BE" b="0" dirty="0" err="1">
                <a:solidFill>
                  <a:schemeClr val="tx1"/>
                </a:solidFill>
              </a:rPr>
              <a:t>defensive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or </a:t>
            </a:r>
            <a:r>
              <a:rPr lang="nl-BE" b="0" dirty="0" err="1">
                <a:solidFill>
                  <a:schemeClr val="tx1"/>
                </a:solidFill>
              </a:rPr>
              <a:t>offensive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behaviour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1" name="Tekstvak 10"/>
          <p:cNvSpPr txBox="1"/>
          <p:nvPr/>
        </p:nvSpPr>
        <p:spPr>
          <a:xfrm>
            <a:off x="7446015" y="3248998"/>
            <a:ext cx="914400" cy="108001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6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64952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755974" y="5859027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  <a:stCxn id="9" idx="2"/>
            <a:endCxn id="4" idx="6"/>
          </p:cNvCxnSpPr>
          <p:nvPr/>
        </p:nvCxnSpPr>
        <p:spPr>
          <a:xfrm flipH="1">
            <a:off x="2225956" y="5441715"/>
            <a:ext cx="2245558" cy="327312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15573751">
            <a:off x="3935975" y="5220627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4385981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24020"/>
              <a:gd name="adj4" fmla="val -132221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When</a:t>
            </a:r>
            <a:r>
              <a:rPr lang="nl-BE" b="0" dirty="0">
                <a:solidFill>
                  <a:schemeClr val="tx1"/>
                </a:solidFill>
              </a:rPr>
              <a:t> out of </a:t>
            </a:r>
            <a:r>
              <a:rPr lang="nl-BE" b="0" dirty="0" err="1">
                <a:solidFill>
                  <a:schemeClr val="tx1"/>
                </a:solidFill>
              </a:rPr>
              <a:t>fuel</a:t>
            </a:r>
            <a:r>
              <a:rPr lang="nl-BE" b="0" dirty="0">
                <a:solidFill>
                  <a:schemeClr val="tx1"/>
                </a:solidFill>
              </a:rPr>
              <a:t>,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AI </a:t>
            </a:r>
            <a:r>
              <a:rPr lang="nl-BE" b="0" dirty="0" err="1">
                <a:solidFill>
                  <a:schemeClr val="tx1"/>
                </a:solidFill>
              </a:rPr>
              <a:t>will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fly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back home.</a:t>
            </a:r>
          </a:p>
        </p:txBody>
      </p:sp>
    </p:spTree>
    <p:extLst>
      <p:ext uri="{BB962C8B-B14F-4D97-AF65-F5344CB8AC3E}">
        <p14:creationId xmlns:p14="http://schemas.microsoft.com/office/powerpoint/2010/main" val="3190781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b="1" dirty="0" err="1"/>
              <a:t>moose</a:t>
            </a:r>
            <a:r>
              <a:rPr lang="nl-BE" dirty="0"/>
              <a:t> </a:t>
            </a:r>
            <a:r>
              <a:rPr lang="nl-BE" sz="4800" dirty="0" err="1"/>
              <a:t>for</a:t>
            </a:r>
            <a:r>
              <a:rPr lang="nl-BE" dirty="0"/>
              <a:t> </a:t>
            </a:r>
            <a:r>
              <a:rPr lang="nl-BE" dirty="0" err="1"/>
              <a:t>dcs</a:t>
            </a:r>
            <a:r>
              <a:rPr lang="nl-BE" dirty="0"/>
              <a:t> </a:t>
            </a:r>
            <a:r>
              <a:rPr lang="nl-BE" dirty="0" err="1"/>
              <a:t>world</a:t>
            </a:r>
            <a:br>
              <a:rPr lang="nl-BE" dirty="0"/>
            </a:br>
            <a:r>
              <a:rPr lang="nl-BE" sz="4000" b="1" dirty="0" err="1">
                <a:solidFill>
                  <a:schemeClr val="accent1"/>
                </a:solidFill>
              </a:rPr>
              <a:t>patrolling</a:t>
            </a:r>
            <a:br>
              <a:rPr lang="nl-BE" sz="4000" b="1" dirty="0">
                <a:solidFill>
                  <a:schemeClr val="accent1"/>
                </a:solidFill>
              </a:rPr>
            </a:br>
            <a:r>
              <a:rPr lang="nl-BE" sz="3100" b="1" dirty="0">
                <a:solidFill>
                  <a:schemeClr val="accent1"/>
                </a:solidFill>
              </a:rPr>
              <a:t>PAT-001 – PATROLLING in ZONES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5359781"/>
            <a:ext cx="9144000" cy="13092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</a:pPr>
            <a:r>
              <a:rPr lang="nl-BE" sz="4000" cap="all" dirty="0">
                <a:effectLst>
                  <a:glow rad="228600">
                    <a:schemeClr val="bg1">
                      <a:alpha val="7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562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ai_patrol_zone</a:t>
            </a:r>
            <a:r>
              <a:rPr lang="nl-BE" dirty="0"/>
              <a:t> </a:t>
            </a:r>
            <a:r>
              <a:rPr lang="nl-BE" dirty="0" err="1"/>
              <a:t>finite</a:t>
            </a:r>
            <a:r>
              <a:rPr lang="nl-BE" dirty="0"/>
              <a:t> state machine</a:t>
            </a:r>
          </a:p>
        </p:txBody>
      </p:sp>
      <p:sp>
        <p:nvSpPr>
          <p:cNvPr id="5" name="Rechthoek 4"/>
          <p:cNvSpPr/>
          <p:nvPr/>
        </p:nvSpPr>
        <p:spPr>
          <a:xfrm>
            <a:off x="1325947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None</a:t>
            </a:r>
          </a:p>
        </p:txBody>
      </p:sp>
      <p:sp>
        <p:nvSpPr>
          <p:cNvPr id="8" name="Afgeronde rechthoek 11"/>
          <p:cNvSpPr/>
          <p:nvPr/>
        </p:nvSpPr>
        <p:spPr>
          <a:xfrm>
            <a:off x="2765963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cxnSp>
        <p:nvCxnSpPr>
          <p:cNvPr id="9" name="Rechte verbindingslijn met pijl 8"/>
          <p:cNvCxnSpPr>
            <a:cxnSpLocks/>
            <a:stCxn id="5" idx="3"/>
            <a:endCxn id="8" idx="1"/>
          </p:cNvCxnSpPr>
          <p:nvPr/>
        </p:nvCxnSpPr>
        <p:spPr>
          <a:xfrm>
            <a:off x="2225957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/>
          <p:cNvSpPr/>
          <p:nvPr/>
        </p:nvSpPr>
        <p:spPr>
          <a:xfrm>
            <a:off x="4205979" y="2528989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Patrolling</a:t>
            </a:r>
            <a:endParaRPr lang="nl-BE" sz="1100" dirty="0"/>
          </a:p>
        </p:txBody>
      </p:sp>
      <p:cxnSp>
        <p:nvCxnSpPr>
          <p:cNvPr id="13" name="Rechte verbindingslijn met pijl 12"/>
          <p:cNvCxnSpPr>
            <a:cxnSpLocks/>
            <a:stCxn id="8" idx="3"/>
            <a:endCxn id="12" idx="1"/>
          </p:cNvCxnSpPr>
          <p:nvPr/>
        </p:nvCxnSpPr>
        <p:spPr>
          <a:xfrm>
            <a:off x="3665973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/>
          <p:cNvCxnSpPr>
            <a:cxnSpLocks/>
            <a:stCxn id="38" idx="0"/>
            <a:endCxn id="12" idx="0"/>
          </p:cNvCxnSpPr>
          <p:nvPr/>
        </p:nvCxnSpPr>
        <p:spPr>
          <a:xfrm rot="16200000" flipV="1">
            <a:off x="5375992" y="1808981"/>
            <a:ext cx="12700" cy="1440016"/>
          </a:xfrm>
          <a:prstGeom prst="bentConnector3">
            <a:avLst>
              <a:gd name="adj1" fmla="val 1800000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Afgeronde rechthoek 11"/>
          <p:cNvSpPr/>
          <p:nvPr/>
        </p:nvSpPr>
        <p:spPr>
          <a:xfrm>
            <a:off x="5645995" y="252898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39" name="Rechte verbindingslijn met pijl 38"/>
          <p:cNvCxnSpPr>
            <a:cxnSpLocks/>
            <a:stCxn id="12" idx="3"/>
            <a:endCxn id="38" idx="1"/>
          </p:cNvCxnSpPr>
          <p:nvPr/>
        </p:nvCxnSpPr>
        <p:spPr>
          <a:xfrm>
            <a:off x="5105989" y="2708992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Afgeronde rechthoek 11"/>
          <p:cNvSpPr/>
          <p:nvPr/>
        </p:nvSpPr>
        <p:spPr>
          <a:xfrm>
            <a:off x="1325947" y="5409022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71" name="Afgeronde rechthoek 11"/>
          <p:cNvSpPr/>
          <p:nvPr/>
        </p:nvSpPr>
        <p:spPr>
          <a:xfrm>
            <a:off x="1325947" y="612903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Status</a:t>
            </a:r>
          </a:p>
        </p:txBody>
      </p:sp>
      <p:sp>
        <p:nvSpPr>
          <p:cNvPr id="93" name="Afgeronde rechthoek 11"/>
          <p:cNvSpPr/>
          <p:nvPr/>
        </p:nvSpPr>
        <p:spPr>
          <a:xfrm>
            <a:off x="4205979" y="324899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sp>
        <p:nvSpPr>
          <p:cNvPr id="105" name="Rechthoek 104"/>
          <p:cNvSpPr/>
          <p:nvPr/>
        </p:nvSpPr>
        <p:spPr>
          <a:xfrm>
            <a:off x="515938" y="4689014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cxnSp>
        <p:nvCxnSpPr>
          <p:cNvPr id="107" name="Verbindingslijn: gebogen 106"/>
          <p:cNvCxnSpPr>
            <a:cxnSpLocks/>
            <a:stCxn id="105" idx="2"/>
            <a:endCxn id="46" idx="1"/>
          </p:cNvCxnSpPr>
          <p:nvPr/>
        </p:nvCxnSpPr>
        <p:spPr>
          <a:xfrm rot="16200000" flipH="1">
            <a:off x="875942" y="5139020"/>
            <a:ext cx="540006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Verbindingslijn: gebogen 110"/>
          <p:cNvCxnSpPr>
            <a:cxnSpLocks/>
            <a:stCxn id="105" idx="2"/>
            <a:endCxn id="71" idx="1"/>
          </p:cNvCxnSpPr>
          <p:nvPr/>
        </p:nvCxnSpPr>
        <p:spPr>
          <a:xfrm rot="16200000" flipH="1">
            <a:off x="515938" y="5499024"/>
            <a:ext cx="1260014" cy="360004"/>
          </a:xfrm>
          <a:prstGeom prst="bentConnector2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Verbindingslijn: gebogen 112"/>
          <p:cNvCxnSpPr>
            <a:cxnSpLocks/>
            <a:stCxn id="44" idx="3"/>
            <a:endCxn id="105" idx="3"/>
          </p:cNvCxnSpPr>
          <p:nvPr/>
        </p:nvCxnSpPr>
        <p:spPr>
          <a:xfrm flipH="1" flipV="1">
            <a:off x="1415948" y="4869017"/>
            <a:ext cx="3690040" cy="720009"/>
          </a:xfrm>
          <a:prstGeom prst="bentConnector3">
            <a:avLst>
              <a:gd name="adj1" fmla="val -6195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Verbindingslijn: gebogen 116"/>
          <p:cNvCxnSpPr>
            <a:cxnSpLocks/>
            <a:stCxn id="71" idx="3"/>
            <a:endCxn id="105" idx="3"/>
          </p:cNvCxnSpPr>
          <p:nvPr/>
        </p:nvCxnSpPr>
        <p:spPr>
          <a:xfrm flipH="1" flipV="1">
            <a:off x="1415948" y="4869017"/>
            <a:ext cx="810009" cy="1440016"/>
          </a:xfrm>
          <a:prstGeom prst="bentConnector3">
            <a:avLst>
              <a:gd name="adj1" fmla="val -383456"/>
            </a:avLst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hthoek 121"/>
          <p:cNvSpPr/>
          <p:nvPr/>
        </p:nvSpPr>
        <p:spPr>
          <a:xfrm>
            <a:off x="6726007" y="3338998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sp>
        <p:nvSpPr>
          <p:cNvPr id="123" name="Rechthoek 122"/>
          <p:cNvSpPr/>
          <p:nvPr/>
        </p:nvSpPr>
        <p:spPr>
          <a:xfrm>
            <a:off x="5645995" y="3248998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RTB</a:t>
            </a:r>
          </a:p>
        </p:txBody>
      </p:sp>
      <p:cxnSp>
        <p:nvCxnSpPr>
          <p:cNvPr id="133" name="Rechte verbindingslijn met pijl 132"/>
          <p:cNvCxnSpPr>
            <a:cxnSpLocks/>
            <a:stCxn id="93" idx="3"/>
            <a:endCxn id="123" idx="1"/>
          </p:cNvCxnSpPr>
          <p:nvPr/>
        </p:nvCxnSpPr>
        <p:spPr>
          <a:xfrm>
            <a:off x="5105989" y="3429001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Rechte verbindingslijn met pijl 135"/>
          <p:cNvCxnSpPr>
            <a:cxnSpLocks/>
            <a:stCxn id="123" idx="3"/>
            <a:endCxn id="122" idx="1"/>
          </p:cNvCxnSpPr>
          <p:nvPr/>
        </p:nvCxnSpPr>
        <p:spPr>
          <a:xfrm flipV="1">
            <a:off x="6546005" y="3429000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hoek 42"/>
          <p:cNvSpPr/>
          <p:nvPr/>
        </p:nvSpPr>
        <p:spPr>
          <a:xfrm>
            <a:off x="2765962" y="5409023"/>
            <a:ext cx="900010" cy="360005"/>
          </a:xfrm>
          <a:prstGeom prst="rect">
            <a:avLst/>
          </a:prstGeom>
          <a:solidFill>
            <a:schemeClr val="tx1"/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*</a:t>
            </a:r>
          </a:p>
        </p:txBody>
      </p:sp>
      <p:sp>
        <p:nvSpPr>
          <p:cNvPr id="44" name="Afgeronde rechthoek 11"/>
          <p:cNvSpPr/>
          <p:nvPr/>
        </p:nvSpPr>
        <p:spPr>
          <a:xfrm>
            <a:off x="4205978" y="5409023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cxnSp>
        <p:nvCxnSpPr>
          <p:cNvPr id="47" name="Rechte verbindingslijn met pijl 46"/>
          <p:cNvCxnSpPr>
            <a:cxnSpLocks/>
            <a:stCxn id="46" idx="3"/>
            <a:endCxn id="43" idx="1"/>
          </p:cNvCxnSpPr>
          <p:nvPr/>
        </p:nvCxnSpPr>
        <p:spPr>
          <a:xfrm>
            <a:off x="2225957" y="5589025"/>
            <a:ext cx="540005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cxnSpLocks/>
            <a:stCxn id="43" idx="3"/>
            <a:endCxn id="44" idx="1"/>
          </p:cNvCxnSpPr>
          <p:nvPr/>
        </p:nvCxnSpPr>
        <p:spPr>
          <a:xfrm>
            <a:off x="3665972" y="5589026"/>
            <a:ext cx="540006" cy="0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kstvak 54"/>
          <p:cNvSpPr txBox="1"/>
          <p:nvPr/>
        </p:nvSpPr>
        <p:spPr>
          <a:xfrm flipH="1">
            <a:off x="2495960" y="1628980"/>
            <a:ext cx="1260014" cy="450005"/>
          </a:xfrm>
          <a:prstGeom prst="borderCallout1">
            <a:avLst>
              <a:gd name="adj1" fmla="val 18750"/>
              <a:gd name="adj2" fmla="val -8333"/>
              <a:gd name="adj3" fmla="val 149018"/>
              <a:gd name="adj4" fmla="val -77687"/>
            </a:avLst>
          </a:prstGeom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end of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each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route.</a:t>
            </a:r>
          </a:p>
        </p:txBody>
      </p:sp>
      <p:sp>
        <p:nvSpPr>
          <p:cNvPr id="56" name="Rechthoek 55"/>
          <p:cNvSpPr/>
          <p:nvPr/>
        </p:nvSpPr>
        <p:spPr>
          <a:xfrm>
            <a:off x="965942" y="2618991"/>
            <a:ext cx="180003" cy="180003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/>
            </a:solidFill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endParaRPr lang="nl-BE" sz="1000"/>
          </a:p>
        </p:txBody>
      </p:sp>
      <p:cxnSp>
        <p:nvCxnSpPr>
          <p:cNvPr id="57" name="Rechte verbindingslijn met pijl 56"/>
          <p:cNvCxnSpPr>
            <a:cxnSpLocks/>
            <a:stCxn id="56" idx="3"/>
            <a:endCxn id="5" idx="1"/>
          </p:cNvCxnSpPr>
          <p:nvPr/>
        </p:nvCxnSpPr>
        <p:spPr>
          <a:xfrm flipV="1">
            <a:off x="1145945" y="2708992"/>
            <a:ext cx="180002" cy="1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chte verbindingslijn met pijl 60"/>
          <p:cNvCxnSpPr>
            <a:cxnSpLocks/>
            <a:stCxn id="12" idx="2"/>
            <a:endCxn id="93" idx="0"/>
          </p:cNvCxnSpPr>
          <p:nvPr/>
        </p:nvCxnSpPr>
        <p:spPr>
          <a:xfrm>
            <a:off x="4655984" y="2888994"/>
            <a:ext cx="0" cy="360004"/>
          </a:xfrm>
          <a:prstGeom prst="straightConnector1">
            <a:avLst/>
          </a:prstGeom>
          <a:ln w="28575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598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a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lets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ai </a:t>
            </a:r>
            <a:r>
              <a:rPr lang="nl-BE" dirty="0" err="1"/>
              <a:t>patrol</a:t>
            </a:r>
            <a:r>
              <a:rPr lang="nl-BE" dirty="0"/>
              <a:t> a </a:t>
            </a:r>
            <a:r>
              <a:rPr lang="nl-BE" dirty="0" err="1"/>
              <a:t>patrol</a:t>
            </a:r>
            <a:r>
              <a:rPr lang="nl-BE" dirty="0"/>
              <a:t> zone, </a:t>
            </a:r>
            <a:r>
              <a:rPr lang="nl-BE" dirty="0" err="1"/>
              <a:t>while</a:t>
            </a:r>
            <a:r>
              <a:rPr lang="nl-BE" dirty="0"/>
              <a:t> </a:t>
            </a:r>
            <a:r>
              <a:rPr lang="nl-BE" dirty="0" err="1"/>
              <a:t>detecting</a:t>
            </a:r>
            <a:r>
              <a:rPr lang="nl-BE" dirty="0"/>
              <a:t> targets.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Tekstvak 30"/>
          <p:cNvSpPr txBox="1"/>
          <p:nvPr/>
        </p:nvSpPr>
        <p:spPr>
          <a:xfrm flipH="1">
            <a:off x="1145943" y="2528990"/>
            <a:ext cx="1980023" cy="1080011"/>
          </a:xfrm>
          <a:prstGeom prst="borderCallout1">
            <a:avLst>
              <a:gd name="adj1" fmla="val 18750"/>
              <a:gd name="adj2" fmla="val -8333"/>
              <a:gd name="adj3" fmla="val 97986"/>
              <a:gd name="adj4" fmla="val -74688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an</a:t>
            </a:r>
            <a:r>
              <a:rPr lang="nl-BE" b="0" dirty="0">
                <a:solidFill>
                  <a:schemeClr val="tx1"/>
                </a:solidFill>
              </a:rPr>
              <a:t> AI in a </a:t>
            </a: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Zone,</a:t>
            </a:r>
          </a:p>
          <a:p>
            <a:r>
              <a:rPr lang="nl-BE" b="0" dirty="0" err="1">
                <a:solidFill>
                  <a:schemeClr val="tx1"/>
                </a:solidFill>
              </a:rPr>
              <a:t>while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detecting</a:t>
            </a:r>
            <a:r>
              <a:rPr lang="nl-BE" b="0" dirty="0">
                <a:solidFill>
                  <a:schemeClr val="tx1"/>
                </a:solidFill>
              </a:rPr>
              <a:t> targets,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which</a:t>
            </a:r>
            <a:r>
              <a:rPr lang="nl-BE" b="0" dirty="0">
                <a:solidFill>
                  <a:schemeClr val="tx1"/>
                </a:solidFill>
              </a:rPr>
              <a:t> are </a:t>
            </a:r>
            <a:r>
              <a:rPr lang="nl-BE" b="0" dirty="0" err="1">
                <a:solidFill>
                  <a:schemeClr val="tx1"/>
                </a:solidFill>
              </a:rPr>
              <a:t>reported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504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needs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started</a:t>
            </a:r>
            <a:r>
              <a:rPr lang="nl-BE" dirty="0"/>
              <a:t>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1235946" y="6137423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>
            <a:off x="1415947" y="5499023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0" name="Afgeronde rechthoek 11"/>
          <p:cNvSpPr/>
          <p:nvPr/>
        </p:nvSpPr>
        <p:spPr>
          <a:xfrm>
            <a:off x="605939" y="5049018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Start</a:t>
            </a:r>
          </a:p>
        </p:txBody>
      </p:sp>
      <p:sp>
        <p:nvSpPr>
          <p:cNvPr id="31" name="Tekstvak 30"/>
          <p:cNvSpPr txBox="1"/>
          <p:nvPr/>
        </p:nvSpPr>
        <p:spPr>
          <a:xfrm>
            <a:off x="2675962" y="2528991"/>
            <a:ext cx="1440016" cy="720008"/>
          </a:xfrm>
          <a:prstGeom prst="borderCallout1">
            <a:avLst>
              <a:gd name="adj1" fmla="val 18750"/>
              <a:gd name="adj2" fmla="val -8333"/>
              <a:gd name="adj3" fmla="val 351983"/>
              <a:gd name="adj4" fmla="val -111249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Start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AI_PATROL_ZONE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Processs</a:t>
            </a:r>
            <a:endParaRPr lang="nl-BE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486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routes </a:t>
            </a:r>
            <a:r>
              <a:rPr lang="nl-BE" dirty="0" err="1"/>
              <a:t>the</a:t>
            </a:r>
            <a:r>
              <a:rPr lang="nl-BE" dirty="0"/>
              <a:t> AI </a:t>
            </a:r>
            <a:r>
              <a:rPr lang="nl-BE" dirty="0" err="1"/>
              <a:t>to</a:t>
            </a:r>
            <a:r>
              <a:rPr lang="nl-BE" dirty="0"/>
              <a:t> random points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patrol</a:t>
            </a:r>
            <a:r>
              <a:rPr lang="nl-BE" dirty="0"/>
              <a:t> zone.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3395971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4245842">
            <a:off x="3575972" y="5589024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Afgeronde rechthoek 11"/>
          <p:cNvSpPr/>
          <p:nvPr/>
        </p:nvSpPr>
        <p:spPr>
          <a:xfrm>
            <a:off x="3035966" y="531902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cxnSp>
        <p:nvCxnSpPr>
          <p:cNvPr id="11" name="Rechte verbindingslijn met pijl 10"/>
          <p:cNvCxnSpPr>
            <a:cxnSpLocks/>
            <a:stCxn id="9" idx="0"/>
          </p:cNvCxnSpPr>
          <p:nvPr/>
        </p:nvCxnSpPr>
        <p:spPr>
          <a:xfrm flipV="1">
            <a:off x="4100905" y="5499023"/>
            <a:ext cx="1635091" cy="271050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45769"/>
              <a:gd name="adj4" fmla="val -5532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60808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195991" y="5687418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1" name="Rechte verbindingslijn met pijl 10"/>
          <p:cNvCxnSpPr>
            <a:cxnSpLocks/>
          </p:cNvCxnSpPr>
          <p:nvPr/>
        </p:nvCxnSpPr>
        <p:spPr>
          <a:xfrm flipH="1" flipV="1">
            <a:off x="5465994" y="3429000"/>
            <a:ext cx="180001" cy="1890021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/>
        </p:nvGrpSpPr>
        <p:grpSpPr>
          <a:xfrm rot="4245842">
            <a:off x="5375992" y="5049018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Afgeronde rechthoek 11"/>
          <p:cNvSpPr/>
          <p:nvPr/>
        </p:nvSpPr>
        <p:spPr>
          <a:xfrm>
            <a:off x="5825997" y="5139019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322984"/>
              <a:gd name="adj4" fmla="val -25514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Upon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arrival</a:t>
            </a:r>
            <a:r>
              <a:rPr lang="nl-BE" b="0" dirty="0">
                <a:solidFill>
                  <a:schemeClr val="tx1"/>
                </a:solidFill>
              </a:rPr>
              <a:t>,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AI 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another</a:t>
            </a:r>
            <a:r>
              <a:rPr lang="nl-BE" b="0" dirty="0">
                <a:solidFill>
                  <a:schemeClr val="tx1"/>
                </a:solidFill>
              </a:rPr>
              <a:t>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290058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cxnSp>
        <p:nvCxnSpPr>
          <p:cNvPr id="25" name="Rechte verbindingslijn met pijl 24"/>
          <p:cNvCxnSpPr/>
          <p:nvPr/>
        </p:nvCxnSpPr>
        <p:spPr>
          <a:xfrm>
            <a:off x="5645995" y="3519001"/>
            <a:ext cx="360004" cy="243002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195991" y="3908910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0239915">
            <a:off x="5375992" y="3270510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7" name="Afgeronde rechthoek 11"/>
          <p:cNvSpPr/>
          <p:nvPr/>
        </p:nvSpPr>
        <p:spPr>
          <a:xfrm>
            <a:off x="4745985" y="2978995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/>
              <a:t>Route</a:t>
            </a:r>
          </a:p>
        </p:txBody>
      </p:sp>
      <p:sp>
        <p:nvSpPr>
          <p:cNvPr id="26" name="Tekstvak 25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74425"/>
              <a:gd name="adj4" fmla="val -143872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assigned</a:t>
            </a:r>
            <a:r>
              <a:rPr lang="nl-BE" b="0" dirty="0">
                <a:solidFill>
                  <a:schemeClr val="tx1"/>
                </a:solidFill>
              </a:rPr>
              <a:t> a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random point in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Patrol</a:t>
            </a:r>
            <a:r>
              <a:rPr lang="nl-BE" b="0" dirty="0">
                <a:solidFill>
                  <a:schemeClr val="tx1"/>
                </a:solidFill>
              </a:rPr>
              <a:t> Zone</a:t>
            </a:r>
          </a:p>
        </p:txBody>
      </p:sp>
    </p:spTree>
    <p:extLst>
      <p:ext uri="{BB962C8B-B14F-4D97-AF65-F5344CB8AC3E}">
        <p14:creationId xmlns:p14="http://schemas.microsoft.com/office/powerpoint/2010/main" val="1490889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patrol</a:t>
            </a:r>
            <a:r>
              <a:rPr lang="nl-BE" dirty="0"/>
              <a:t> a zone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don’t</a:t>
            </a:r>
            <a:r>
              <a:rPr lang="nl-BE" dirty="0"/>
              <a:t> </a:t>
            </a:r>
            <a:r>
              <a:rPr lang="nl-BE" dirty="0" err="1"/>
              <a:t>engage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enemy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636007" y="5769026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10056045" y="6407426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7139980">
            <a:off x="10236046" y="5769026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1" name="Rechte verbindingslijn met pijl 30"/>
          <p:cNvCxnSpPr/>
          <p:nvPr/>
        </p:nvCxnSpPr>
        <p:spPr>
          <a:xfrm>
            <a:off x="5645995" y="3519001"/>
            <a:ext cx="360004" cy="2430027"/>
          </a:xfrm>
          <a:prstGeom prst="straightConnector1">
            <a:avLst/>
          </a:prstGeom>
          <a:ln w="28575"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vak 5"/>
          <p:cNvSpPr txBox="1"/>
          <p:nvPr/>
        </p:nvSpPr>
        <p:spPr>
          <a:xfrm>
            <a:off x="5285992" y="4647626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10239915">
            <a:off x="5465993" y="4009226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Tekstvak 32"/>
          <p:cNvSpPr txBox="1"/>
          <p:nvPr/>
        </p:nvSpPr>
        <p:spPr>
          <a:xfrm flipH="1">
            <a:off x="7806019" y="3789005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248417"/>
              <a:gd name="adj4" fmla="val -79791"/>
            </a:avLst>
          </a:prstGeom>
          <a:solidFill>
            <a:schemeClr val="accent2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An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taking</a:t>
            </a:r>
            <a:r>
              <a:rPr lang="nl-BE" b="0" dirty="0">
                <a:solidFill>
                  <a:schemeClr val="tx1"/>
                </a:solidFill>
              </a:rPr>
              <a:t> off…</a:t>
            </a:r>
          </a:p>
        </p:txBody>
      </p:sp>
    </p:spTree>
    <p:extLst>
      <p:ext uri="{BB962C8B-B14F-4D97-AF65-F5344CB8AC3E}">
        <p14:creationId xmlns:p14="http://schemas.microsoft.com/office/powerpoint/2010/main" val="2739067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Vrije vorm: vorm 27"/>
          <p:cNvSpPr/>
          <p:nvPr/>
        </p:nvSpPr>
        <p:spPr>
          <a:xfrm>
            <a:off x="4555222" y="2877424"/>
            <a:ext cx="2315361" cy="3573710"/>
          </a:xfrm>
          <a:custGeom>
            <a:avLst/>
            <a:gdLst>
              <a:gd name="connsiteX0" fmla="*/ 0 w 2315361"/>
              <a:gd name="connsiteY0" fmla="*/ 134224 h 3573710"/>
              <a:gd name="connsiteX1" fmla="*/ 1837189 w 2315361"/>
              <a:gd name="connsiteY1" fmla="*/ 0 h 3573710"/>
              <a:gd name="connsiteX2" fmla="*/ 2315361 w 2315361"/>
              <a:gd name="connsiteY2" fmla="*/ 3187816 h 3573710"/>
              <a:gd name="connsiteX3" fmla="*/ 360727 w 2315361"/>
              <a:gd name="connsiteY3" fmla="*/ 3573710 h 3573710"/>
              <a:gd name="connsiteX4" fmla="*/ 0 w 2315361"/>
              <a:gd name="connsiteY4" fmla="*/ 134224 h 357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361" h="3573710">
                <a:moveTo>
                  <a:pt x="0" y="134224"/>
                </a:moveTo>
                <a:lnTo>
                  <a:pt x="1837189" y="0"/>
                </a:lnTo>
                <a:lnTo>
                  <a:pt x="2315361" y="3187816"/>
                </a:lnTo>
                <a:lnTo>
                  <a:pt x="360727" y="3573710"/>
                </a:lnTo>
                <a:lnTo>
                  <a:pt x="0" y="134224"/>
                </a:lnTo>
                <a:close/>
              </a:path>
            </a:pathLst>
          </a:cu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>
              <a:solidFill>
                <a:schemeClr val="lt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enemies</a:t>
            </a:r>
            <a:r>
              <a:rPr lang="nl-BE" dirty="0"/>
              <a:t> are </a:t>
            </a:r>
            <a:r>
              <a:rPr lang="nl-BE" dirty="0" err="1"/>
              <a:t>detected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reported</a:t>
            </a:r>
            <a:r>
              <a:rPr lang="nl-BE" dirty="0"/>
              <a:t> </a:t>
            </a:r>
            <a:r>
              <a:rPr lang="nl-BE" dirty="0" err="1"/>
              <a:t>through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Detected</a:t>
            </a:r>
            <a:r>
              <a:rPr lang="nl-BE" dirty="0"/>
              <a:t> event.</a:t>
            </a:r>
          </a:p>
        </p:txBody>
      </p:sp>
      <p:sp>
        <p:nvSpPr>
          <p:cNvPr id="4" name="Ovaal 3"/>
          <p:cNvSpPr/>
          <p:nvPr/>
        </p:nvSpPr>
        <p:spPr>
          <a:xfrm>
            <a:off x="1145945" y="5229021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Tekstvak 4"/>
          <p:cNvSpPr txBox="1"/>
          <p:nvPr/>
        </p:nvSpPr>
        <p:spPr>
          <a:xfrm>
            <a:off x="1865953" y="5139019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1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5375993" y="5777419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3"/>
                </a:solidFill>
              </a:rPr>
              <a:t>AI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grpSp>
        <p:nvGrpSpPr>
          <p:cNvPr id="7" name="Groep 6"/>
          <p:cNvGrpSpPr/>
          <p:nvPr/>
        </p:nvGrpSpPr>
        <p:grpSpPr>
          <a:xfrm rot="5988691">
            <a:off x="5555994" y="5139019"/>
            <a:ext cx="540007" cy="540007"/>
            <a:chOff x="3665972" y="2888994"/>
            <a:chExt cx="540007" cy="540007"/>
          </a:xfrm>
        </p:grpSpPr>
        <p:sp>
          <p:nvSpPr>
            <p:cNvPr id="8" name="Ovaal 7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5972" y="2888994"/>
              <a:ext cx="540007" cy="54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Rechte verbindingslijn 9"/>
          <p:cNvCxnSpPr/>
          <p:nvPr/>
        </p:nvCxnSpPr>
        <p:spPr>
          <a:xfrm>
            <a:off x="1685951" y="6039029"/>
            <a:ext cx="1" cy="9839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vak 13"/>
          <p:cNvSpPr txBox="1"/>
          <p:nvPr/>
        </p:nvSpPr>
        <p:spPr>
          <a:xfrm>
            <a:off x="6186001" y="2618991"/>
            <a:ext cx="450005" cy="27000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noAutofit/>
          </a:bodyPr>
          <a:lstStyle/>
          <a:p>
            <a:pPr algn="ctr"/>
            <a:r>
              <a:rPr lang="nl-B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al 20"/>
          <p:cNvSpPr/>
          <p:nvPr/>
        </p:nvSpPr>
        <p:spPr>
          <a:xfrm>
            <a:off x="9966043" y="5499023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10866053" y="5679025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4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3" name="Ovaal 22"/>
          <p:cNvSpPr/>
          <p:nvPr/>
        </p:nvSpPr>
        <p:spPr>
          <a:xfrm>
            <a:off x="10236046" y="2078985"/>
            <a:ext cx="1080011" cy="1080012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Tekstvak 23"/>
          <p:cNvSpPr txBox="1"/>
          <p:nvPr/>
        </p:nvSpPr>
        <p:spPr>
          <a:xfrm>
            <a:off x="9426037" y="2708992"/>
            <a:ext cx="990010" cy="2616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AIRBASE 2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Tekstvak 19"/>
          <p:cNvSpPr txBox="1"/>
          <p:nvPr/>
        </p:nvSpPr>
        <p:spPr>
          <a:xfrm>
            <a:off x="6186001" y="3158997"/>
            <a:ext cx="990010" cy="430887"/>
          </a:xfrm>
          <a:prstGeom prst="rect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tx1"/>
                </a:solidFill>
              </a:rPr>
              <a:t>PATROL ZONE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9" name="Tekstvak 18"/>
          <p:cNvSpPr txBox="1"/>
          <p:nvPr/>
        </p:nvSpPr>
        <p:spPr>
          <a:xfrm>
            <a:off x="8076022" y="6227424"/>
            <a:ext cx="900009" cy="261610"/>
          </a:xfrm>
          <a:prstGeom prst="rect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nl-BE" sz="1100" b="1" dirty="0">
                <a:solidFill>
                  <a:schemeClr val="accent4"/>
                </a:solidFill>
              </a:rPr>
              <a:t>AI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grpSp>
        <p:nvGrpSpPr>
          <p:cNvPr id="25" name="Groep 24"/>
          <p:cNvGrpSpPr/>
          <p:nvPr/>
        </p:nvGrpSpPr>
        <p:grpSpPr>
          <a:xfrm rot="14924759">
            <a:off x="8256023" y="5589024"/>
            <a:ext cx="540007" cy="540007"/>
            <a:chOff x="3665972" y="2888994"/>
            <a:chExt cx="540007" cy="540007"/>
          </a:xfrm>
        </p:grpSpPr>
        <p:sp>
          <p:nvSpPr>
            <p:cNvPr id="26" name="Ovaal 25"/>
            <p:cNvSpPr/>
            <p:nvPr/>
          </p:nvSpPr>
          <p:spPr>
            <a:xfrm>
              <a:off x="3665973" y="2888994"/>
              <a:ext cx="540006" cy="540006"/>
            </a:xfrm>
            <a:prstGeom prst="ellipse">
              <a:avLst/>
            </a:prstGeom>
            <a:ln w="28575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4" descr="https://d30y9cdsu7xlg0.cloudfront.net/png/163336-200.png"/>
            <p:cNvPicPr>
              <a:picLocks noChangeAspect="1" noChangeArrowheads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00000">
              <a:off x="3665972" y="2888994"/>
              <a:ext cx="540007" cy="540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Afgeronde rechthoek 11"/>
          <p:cNvSpPr/>
          <p:nvPr/>
        </p:nvSpPr>
        <p:spPr>
          <a:xfrm>
            <a:off x="5825997" y="4869016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</a:t>
            </a:r>
            <a:endParaRPr lang="nl-BE" sz="1100" dirty="0"/>
          </a:p>
        </p:txBody>
      </p:sp>
      <p:sp>
        <p:nvSpPr>
          <p:cNvPr id="32" name="Tekstvak 31"/>
          <p:cNvSpPr txBox="1"/>
          <p:nvPr/>
        </p:nvSpPr>
        <p:spPr>
          <a:xfrm flipH="1">
            <a:off x="1235946" y="2528991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293598"/>
              <a:gd name="adj4" fmla="val -220176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detecting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approaching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9786041" y="3609002"/>
            <a:ext cx="1530017" cy="810008"/>
          </a:xfrm>
          <a:prstGeom prst="borderCallout1">
            <a:avLst>
              <a:gd name="adj1" fmla="val 18750"/>
              <a:gd name="adj2" fmla="val -8333"/>
              <a:gd name="adj3" fmla="val 248417"/>
              <a:gd name="adj4" fmla="val -79791"/>
            </a:avLst>
          </a:prstGeom>
          <a:solidFill>
            <a:schemeClr val="accent2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>
                <a:solidFill>
                  <a:schemeClr val="tx1"/>
                </a:solidFill>
              </a:rPr>
              <a:t>The </a:t>
            </a:r>
            <a:r>
              <a:rPr lang="nl-BE" b="0" dirty="0" err="1">
                <a:solidFill>
                  <a:schemeClr val="tx1"/>
                </a:solidFill>
              </a:rPr>
              <a:t>enemy</a:t>
            </a:r>
            <a:r>
              <a:rPr lang="nl-BE" b="0" dirty="0">
                <a:solidFill>
                  <a:schemeClr val="tx1"/>
                </a:solidFill>
              </a:rPr>
              <a:t> AI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is </a:t>
            </a:r>
            <a:r>
              <a:rPr lang="nl-BE" b="0" dirty="0" err="1">
                <a:solidFill>
                  <a:schemeClr val="tx1"/>
                </a:solidFill>
              </a:rPr>
              <a:t>approaching</a:t>
            </a:r>
            <a:r>
              <a:rPr lang="nl-BE" b="0" dirty="0">
                <a:solidFill>
                  <a:schemeClr val="tx1"/>
                </a:solidFill>
              </a:rPr>
              <a:t>… 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And</a:t>
            </a:r>
            <a:r>
              <a:rPr lang="nl-BE" b="0" dirty="0">
                <a:solidFill>
                  <a:schemeClr val="tx1"/>
                </a:solidFill>
              </a:rPr>
              <a:t> is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…</a:t>
            </a:r>
          </a:p>
        </p:txBody>
      </p:sp>
      <p:cxnSp>
        <p:nvCxnSpPr>
          <p:cNvPr id="11" name="Rechte verbindingslijn 10"/>
          <p:cNvCxnSpPr>
            <a:cxnSpLocks/>
            <a:stCxn id="8" idx="0"/>
            <a:endCxn id="27" idx="0"/>
          </p:cNvCxnSpPr>
          <p:nvPr/>
        </p:nvCxnSpPr>
        <p:spPr>
          <a:xfrm>
            <a:off x="6092052" y="5455034"/>
            <a:ext cx="2186830" cy="295267"/>
          </a:xfrm>
          <a:prstGeom prst="line">
            <a:avLst/>
          </a:prstGeom>
          <a:ln w="28575"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fgeronde rechthoek 11"/>
          <p:cNvSpPr/>
          <p:nvPr/>
        </p:nvSpPr>
        <p:spPr>
          <a:xfrm>
            <a:off x="7986021" y="5319020"/>
            <a:ext cx="900010" cy="36000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headEnd w="lg" len="lg"/>
            <a:tailEnd w="lg" len="lg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36000" tIns="0" rIns="36000" bIns="0" rtlCol="0" anchor="ctr"/>
          <a:lstStyle/>
          <a:p>
            <a:pPr algn="ctr"/>
            <a:r>
              <a:rPr lang="nl-BE" sz="1100" dirty="0" err="1"/>
              <a:t>Detected</a:t>
            </a:r>
            <a:endParaRPr lang="nl-BE" sz="1100" dirty="0"/>
          </a:p>
        </p:txBody>
      </p:sp>
      <p:sp>
        <p:nvSpPr>
          <p:cNvPr id="35" name="Tekstvak 34"/>
          <p:cNvSpPr txBox="1"/>
          <p:nvPr/>
        </p:nvSpPr>
        <p:spPr>
          <a:xfrm flipH="1">
            <a:off x="6005999" y="3789004"/>
            <a:ext cx="1440016" cy="810008"/>
          </a:xfrm>
          <a:prstGeom prst="borderCallout1">
            <a:avLst>
              <a:gd name="adj1" fmla="val 18750"/>
              <a:gd name="adj2" fmla="val -8333"/>
              <a:gd name="adj3" fmla="val 193138"/>
              <a:gd name="adj4" fmla="val -73953"/>
            </a:avLst>
          </a:prstGeom>
          <a:solidFill>
            <a:schemeClr val="accent1"/>
          </a:solidFill>
          <a:ln w="28575">
            <a:headEnd type="oval" w="med" len="med"/>
            <a:tailEnd type="oval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nl-BE" b="0" dirty="0" err="1">
                <a:solidFill>
                  <a:schemeClr val="tx1"/>
                </a:solidFill>
              </a:rPr>
              <a:t>Tailor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the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Detected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>
                <a:solidFill>
                  <a:schemeClr val="tx1"/>
                </a:solidFill>
              </a:rPr>
              <a:t>event </a:t>
            </a:r>
            <a:r>
              <a:rPr lang="nl-BE" b="0" dirty="0" err="1">
                <a:solidFill>
                  <a:schemeClr val="tx1"/>
                </a:solidFill>
              </a:rPr>
              <a:t>to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identify</a:t>
            </a:r>
            <a:br>
              <a:rPr lang="nl-BE" b="0" dirty="0">
                <a:solidFill>
                  <a:schemeClr val="tx1"/>
                </a:solidFill>
              </a:rPr>
            </a:br>
            <a:r>
              <a:rPr lang="nl-BE" b="0" dirty="0" err="1">
                <a:solidFill>
                  <a:schemeClr val="tx1"/>
                </a:solidFill>
              </a:rPr>
              <a:t>detected</a:t>
            </a:r>
            <a:r>
              <a:rPr lang="nl-BE" b="0" dirty="0">
                <a:solidFill>
                  <a:schemeClr val="tx1"/>
                </a:solidFill>
              </a:rPr>
              <a:t> </a:t>
            </a:r>
            <a:r>
              <a:rPr lang="nl-BE" b="0" dirty="0" err="1">
                <a:solidFill>
                  <a:schemeClr val="tx1"/>
                </a:solidFill>
              </a:rPr>
              <a:t>enemies</a:t>
            </a:r>
            <a:r>
              <a:rPr lang="nl-BE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37936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streept">
  <a:themeElements>
    <a:clrScheme name="DCS">
      <a:dk1>
        <a:srgbClr val="2C2C2C"/>
      </a:dk1>
      <a:lt1>
        <a:srgbClr val="FFFFFF"/>
      </a:lt1>
      <a:dk2>
        <a:srgbClr val="3FA8FF"/>
      </a:dk2>
      <a:lt2>
        <a:srgbClr val="F2F2F2"/>
      </a:lt2>
      <a:accent1>
        <a:srgbClr val="004274"/>
      </a:accent1>
      <a:accent2>
        <a:srgbClr val="B00000"/>
      </a:accent2>
      <a:accent3>
        <a:srgbClr val="1299FF"/>
      </a:accent3>
      <a:accent4>
        <a:srgbClr val="FF4747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tx1">
                <a:alpha val="20000"/>
              </a:schemeClr>
            </a:gs>
            <a:gs pos="100000">
              <a:srgbClr val="FFFFFF"/>
            </a:gs>
            <a:gs pos="34000">
              <a:schemeClr val="tx1">
                <a:alpha val="35000"/>
              </a:schemeClr>
            </a:gs>
            <a:gs pos="100000">
              <a:schemeClr val="tx1"/>
            </a:gs>
          </a:gsLst>
          <a:lin ang="16200000" scaled="1"/>
          <a:tileRect/>
        </a:gradFill>
        <a:ln w="19050">
          <a:solidFill>
            <a:schemeClr val="accent1"/>
          </a:solidFill>
        </a:ln>
      </a:spPr>
      <a:bodyPr rtlCol="0" anchor="t"/>
      <a:lstStyle>
        <a:defPPr algn="ctr">
          <a:defRPr sz="2000" b="1" dirty="0">
            <a:solidFill>
              <a:schemeClr val="accent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28575">
          <a:headEnd w="lg" len="lg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/>
      </a:spPr>
      <a:bodyPr wrap="square" rtlCol="0">
        <a:noAutofit/>
      </a:bodyPr>
      <a:lstStyle>
        <a:defPPr algn="ctr">
          <a:defRPr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TM03090430[[fn=Aaneengesloten]]</Template>
  <TotalTime>11351</TotalTime>
  <Words>262</Words>
  <Application>Microsoft Office PowerPoint</Application>
  <PresentationFormat>Breedbeeld</PresentationFormat>
  <Paragraphs>103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5" baseType="lpstr">
      <vt:lpstr>Corbel</vt:lpstr>
      <vt:lpstr>Wingdings</vt:lpstr>
      <vt:lpstr>Gestreept</vt:lpstr>
      <vt:lpstr>moose for dcs world patrolling</vt:lpstr>
      <vt:lpstr>ai_patrol_zone finite state machine</vt:lpstr>
      <vt:lpstr>a process that lets an ai patrol a patrol zone, while detecting targets.</vt:lpstr>
      <vt:lpstr>the patrol process needs to be started.</vt:lpstr>
      <vt:lpstr>routes the AI to random points in the patrol zone.</vt:lpstr>
      <vt:lpstr>patrol a zone and don’t engage the enemy</vt:lpstr>
      <vt:lpstr>patrol a zone and don’t engage the enemy</vt:lpstr>
      <vt:lpstr>patrol a zone and don’t engage the enemy</vt:lpstr>
      <vt:lpstr>enemies are detected and reported through the Detected event.</vt:lpstr>
      <vt:lpstr>the enemy is not engaged, merely a detection will happen.</vt:lpstr>
      <vt:lpstr>patrol a zone and don’t engage the enemy.</vt:lpstr>
      <vt:lpstr>moose for dcs world patrolling PAT-001 – PATROLLING in ZONES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Dcs world mission Development with moose</dc:title>
  <dc:creator>Sven Van de Velde</dc:creator>
  <cp:lastModifiedBy>Sven Van de Velde</cp:lastModifiedBy>
  <cp:revision>454</cp:revision>
  <dcterms:created xsi:type="dcterms:W3CDTF">2016-04-14T07:37:30Z</dcterms:created>
  <dcterms:modified xsi:type="dcterms:W3CDTF">2017-01-15T13:07:39Z</dcterms:modified>
</cp:coreProperties>
</file>

<file path=docProps/thumbnail.jpeg>
</file>